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3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3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28.11.2019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4C71EC6-210F-42DE-9C53-41977AD35B3D}" type="datetimeFigureOut">
              <a:rPr lang="ru-RU" smtClean="0"/>
              <a:t>28.11.2019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6000" dirty="0"/>
              <a:t>СТРАТЕГИЧЕСКОЕ ПЛАНИРОВАНИЕ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ru-RU" sz="2000" dirty="0"/>
              <a:t>Ключевые слова: стратегия, стратегическое планирование, этапы стратегического планирования, стратегия замораживания, стратегия снятия сливок, стратегия «цена-количество», стратегия предпочтения.</a:t>
            </a:r>
          </a:p>
        </p:txBody>
      </p:sp>
    </p:spTree>
    <p:extLst>
      <p:ext uri="{BB962C8B-B14F-4D97-AF65-F5344CB8AC3E}">
        <p14:creationId xmlns:p14="http://schemas.microsoft.com/office/powerpoint/2010/main" val="3311827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Особенности стратегического маркетинга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Стратегическое планирование – это выбор наилучших путей достижения поставленных целей средствами маркетинга в рамках данной системы ограничений (условий), которые мы называем окружающей средой.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Главный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принцип стратегии – это концентрация мощи против слабости, в роли последней может выступать заорганизованность противника – конкурента, внезапность, недостаток людских ресурсов и т.д.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Главный секрет стратегии – в решающий момент, в решающей точке сконцентрировать подавляющую мощь против самого уязвимого места противника, а для этого нужно иметь резервы. В маркетинге их роль могут выполнять «ниши рынка», человеческие, финансовые и другие ресурсы.</a:t>
            </a:r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Существует множество толкований слова «стратегия», которые друг друга дополняют. Стратегия – это набор правил для принятия решения, которыми предприятие должно руководствоваться в своей деятельности. Еще эти правила называют «стратегией бизнеса» и они определяют:</a:t>
            </a:r>
          </a:p>
          <a:p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– какие виды продукции осваивать;</a:t>
            </a:r>
          </a:p>
          <a:p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– какие технологии использовать;</a:t>
            </a:r>
          </a:p>
          <a:p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– куда и кому сбывать продукцию;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83630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Стратегическое планирование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600" dirty="0"/>
              <a:t>Стратегическое планирование исходит из положения, что будущее для компании не обязательно должно быть лучше прошлого и что его нельзя предсказать методом экстраполяции. Этим оно отличается от долгосрочного планирования. Смысл стратегического маркетинга состоит в своевременном выявлении важнейших изменений во внешней среде и приспособление к ним. Для этого фирма должна вкладывать средства в те мероприятия, которые позволяют определить данные изменения. Однако внешняя среда очень динамична и довольно часто непредсказуема – поэтому информация и интуиция бизнесмена должны быть важными элементами маркетинговой деятельности.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4653136"/>
            <a:ext cx="2419350" cy="148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644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600" dirty="0"/>
              <a:t>Преимущества от стратегического планирования заключаются в следующем:</a:t>
            </a:r>
            <a:br>
              <a:rPr lang="ru-RU" sz="1600" dirty="0"/>
            </a:br>
            <a:endParaRPr lang="ru-RU" sz="1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 smtClean="0"/>
              <a:t>1</a:t>
            </a:r>
            <a:r>
              <a:rPr lang="ru-RU" dirty="0"/>
              <a:t>) оно подстегивает руководителей фирмы мыслить перспективно и лучше понимать структуру маркетинга: изучать потребителей; планировать выпуск продукции; вести гибкую ценовую политику и т. д.;</a:t>
            </a:r>
          </a:p>
          <a:p>
            <a:r>
              <a:rPr lang="ru-RU" dirty="0"/>
              <a:t>2) координирует принимаемые фирмой решения по различным направлениям, включая альтернативные действия или их комбинацию;</a:t>
            </a:r>
          </a:p>
          <a:p>
            <a:r>
              <a:rPr lang="ru-RU" dirty="0"/>
              <a:t>3) делает фирму более подготовленной к внезапным переменам;</a:t>
            </a:r>
          </a:p>
          <a:p>
            <a:r>
              <a:rPr lang="ru-RU" dirty="0"/>
              <a:t>4) заставляет ее оценивать свои сильные и слабые стороны;</a:t>
            </a:r>
          </a:p>
          <a:p>
            <a:r>
              <a:rPr lang="ru-RU" dirty="0"/>
              <a:t>5) вырабатывает у руководителей фирмы навыки ясного и четкого формулирования задач, которые увязаны со стратегическими целями организации;</a:t>
            </a:r>
          </a:p>
          <a:p>
            <a:r>
              <a:rPr lang="ru-RU" dirty="0"/>
              <a:t>6) создает основу для распределения ресурсов.</a:t>
            </a:r>
          </a:p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2420888"/>
            <a:ext cx="3095278" cy="260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503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Этапы стратегического планирования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32500" lnSpcReduction="20000"/>
          </a:bodyPr>
          <a:lstStyle/>
          <a:p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1) Разработка программы фирмы</a:t>
            </a:r>
          </a:p>
          <a:p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Программа фирмы – это формулировка ее конечных (стратегических) целей. В принципе она может быть с самого начала и ясна (устав компании), но по мере роста фирмы и появления новых товаров и рынков может возникнуть потребность в ее корректировке.</a:t>
            </a:r>
          </a:p>
          <a:p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В программе должна быть указана сфера деятельности фирмы и ее место на рынке – обозначены границы, а именно:</a:t>
            </a:r>
          </a:p>
          <a:p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– какие товары и услуги выпускаются;</a:t>
            </a:r>
          </a:p>
          <a:p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– какие технологии используются;</a:t>
            </a:r>
          </a:p>
          <a:p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– какие группы потребителей обслуживаются;</a:t>
            </a:r>
          </a:p>
          <a:p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– какие функции выполняются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Различают близкие, средние и долгосрочные цели.</a:t>
            </a:r>
          </a:p>
          <a:p>
            <a:r>
              <a:rPr lang="ru-RU" sz="3400" i="1" dirty="0">
                <a:latin typeface="Times New Roman" pitchFamily="18" charset="0"/>
                <a:cs typeface="Times New Roman" pitchFamily="18" charset="0"/>
              </a:rPr>
              <a:t>Близкой целью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может быть, например, ликвидация пробелов в ситуации на каком-либо рынке (ротационные воздуходувки, к примеру, могут быть проданы не только для энергетики, а и для горнодобывающей промышленности).</a:t>
            </a:r>
          </a:p>
          <a:p>
            <a:r>
              <a:rPr lang="ru-RU" sz="3400" i="1" dirty="0">
                <a:latin typeface="Times New Roman" pitchFamily="18" charset="0"/>
                <a:cs typeface="Times New Roman" pitchFamily="18" charset="0"/>
              </a:rPr>
              <a:t>Средней целью 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может быть освоение нового рынка при помощи традиционного для компании продукта.</a:t>
            </a:r>
          </a:p>
          <a:p>
            <a:r>
              <a:rPr lang="ru-RU" sz="3400" i="1" dirty="0">
                <a:latin typeface="Times New Roman" pitchFamily="18" charset="0"/>
                <a:cs typeface="Times New Roman" pitchFamily="18" charset="0"/>
              </a:rPr>
              <a:t>Долгосрочной целью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является очень часто разработка нового продукта.</a:t>
            </a:r>
          </a:p>
          <a:p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Цели должны отвечать определенным требованиям. Они должны быть реальными и достижимыми, иметь количественное выражение, быть определенным образом упорядочены</a:t>
            </a:r>
            <a:endParaRPr lang="ru-RU" sz="34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/>
              <a:t>2) Создание стратегических хозяйственных подразделений (СХП)</a:t>
            </a:r>
          </a:p>
          <a:p>
            <a:r>
              <a:rPr lang="ru-RU" dirty="0"/>
              <a:t>СХП – это самостоятельное структурное подразделение компании, которое отвечает за конкретную товарную группу или товарный ассортимент. Это подразделение концентрирует свою деятельность на конкретном рынке и имеет своего управляющего, который наделен властью и контролирует все функции, объединяя их в единую стратегию.</a:t>
            </a:r>
          </a:p>
          <a:p>
            <a:r>
              <a:rPr lang="ru-RU" dirty="0"/>
              <a:t>Стратегические подразделения имеют следующие общие характеристики:</a:t>
            </a:r>
          </a:p>
          <a:p>
            <a:r>
              <a:rPr lang="ru-RU" dirty="0"/>
              <a:t>– конкретную ориентацию и точный целевой рынок;</a:t>
            </a:r>
          </a:p>
          <a:p>
            <a:r>
              <a:rPr lang="ru-RU" dirty="0"/>
              <a:t>– одного из руководителей маркетинга во главе;</a:t>
            </a:r>
          </a:p>
          <a:p>
            <a:r>
              <a:rPr lang="ru-RU" dirty="0"/>
              <a:t>– собственную стратегию;</a:t>
            </a:r>
          </a:p>
          <a:p>
            <a:r>
              <a:rPr lang="ru-RU" dirty="0"/>
              <a:t>– контроль над своими ресурсами и явно отличительные преимущества;</a:t>
            </a:r>
          </a:p>
          <a:p>
            <a:r>
              <a:rPr lang="ru-RU" dirty="0"/>
              <a:t>– четко обозначенными конкурентами.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7092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 smtClean="0"/>
              <a:t>4)</a:t>
            </a:r>
            <a:r>
              <a:rPr lang="ru-RU" dirty="0" smtClean="0"/>
              <a:t>Определение </a:t>
            </a:r>
            <a:r>
              <a:rPr lang="ru-RU" dirty="0"/>
              <a:t>целей и задач маркетинга для каждого СХП</a:t>
            </a:r>
          </a:p>
          <a:p>
            <a:r>
              <a:rPr lang="ru-RU" dirty="0"/>
              <a:t>Как уже отмечалось, программа фирмы разворачивается в подробный перечень вспомогательных целей и задач для каждого СХП с конкретным планом маркетинга.</a:t>
            </a:r>
          </a:p>
          <a:p>
            <a:r>
              <a:rPr lang="ru-RU" dirty="0"/>
              <a:t>Таким образом, каждое хозяйственное подразделение устанавливает собственные цели маркетинга, которые можно количественно и качественно охарактеризовать как:</a:t>
            </a:r>
          </a:p>
          <a:p>
            <a:r>
              <a:rPr lang="ru-RU" dirty="0"/>
              <a:t>а) количественные цели: увеличение доли на рынке, прибыли, объемов продаж, емкости рынка и т.д.;</a:t>
            </a:r>
          </a:p>
          <a:p>
            <a:r>
              <a:rPr lang="ru-RU" dirty="0"/>
              <a:t>б) качественные цели: образ компании, </a:t>
            </a:r>
            <a:r>
              <a:rPr lang="ru-RU" dirty="0" err="1"/>
              <a:t>инновационность</a:t>
            </a:r>
            <a:r>
              <a:rPr lang="ru-RU" dirty="0"/>
              <a:t> компании, положение в отрасли, интенсивность конкуренции и т.д.</a:t>
            </a:r>
          </a:p>
          <a:p>
            <a:r>
              <a:rPr lang="ru-RU" dirty="0"/>
              <a:t>Эти цели можно объединить. Например, положение фирмы можно определить по доле ее на рынке, а </a:t>
            </a:r>
            <a:r>
              <a:rPr lang="ru-RU" dirty="0" err="1"/>
              <a:t>инновационность</a:t>
            </a:r>
            <a:r>
              <a:rPr lang="ru-RU" dirty="0"/>
              <a:t> – по количеству зарегистрированных патентов.</a:t>
            </a:r>
          </a:p>
          <a:p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3)</a:t>
            </a:r>
            <a:r>
              <a:rPr lang="ru-RU" dirty="0" smtClean="0"/>
              <a:t>Ситуационный </a:t>
            </a:r>
            <a:r>
              <a:rPr lang="ru-RU" dirty="0"/>
              <a:t>анализ (СА</a:t>
            </a:r>
            <a:r>
              <a:rPr lang="ru-RU" dirty="0" smtClean="0"/>
              <a:t>)</a:t>
            </a:r>
          </a:p>
          <a:p>
            <a:r>
              <a:rPr lang="ru-RU" dirty="0"/>
              <a:t>Фирма в ходе СА определяет свои маркетинговые возможности и проблемы, с которыми она может столкнуться и разрабатывает различные сценарии поведения на рынке.</a:t>
            </a:r>
          </a:p>
          <a:p>
            <a:r>
              <a:rPr lang="ru-RU" dirty="0"/>
              <a:t>Ситуационный анализ ищет ответы на два общих вопроса:</a:t>
            </a:r>
          </a:p>
          <a:p>
            <a:r>
              <a:rPr lang="ru-RU" dirty="0"/>
              <a:t>– каково нынешнее положение фирмы;</a:t>
            </a:r>
          </a:p>
          <a:p>
            <a:r>
              <a:rPr lang="ru-RU" dirty="0"/>
              <a:t>– в каком направлении она движется?</a:t>
            </a:r>
          </a:p>
          <a:p>
            <a:r>
              <a:rPr lang="ru-RU" dirty="0"/>
              <a:t>СА  фирмы могут проводить сами (10%) или специализированными маркетинговыми службами (90% случаев) 1–2 раза в год. Это очень дорогостоящее мероприятие и его проводят всегда высококвалифицированные специалисты: маркетологи, аудиторы, контроллеры и т.д.</a:t>
            </a:r>
          </a:p>
        </p:txBody>
      </p:sp>
    </p:spTree>
    <p:extLst>
      <p:ext uri="{BB962C8B-B14F-4D97-AF65-F5344CB8AC3E}">
        <p14:creationId xmlns:p14="http://schemas.microsoft.com/office/powerpoint/2010/main" val="3365975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Объект 6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5) Разработка интегрированной стратегии роста фирмы</a:t>
            </a:r>
          </a:p>
          <a:p>
            <a:r>
              <a:rPr lang="ru-RU" dirty="0"/>
              <a:t>Стратегия маркетинга состоит в использовании его структуры, чтобы привлечь и удовлетворить целевые рынки и достичь цели организации. В решении о структуре маркетинга главное – это комплексное сочетание планирования, продвижения, реализации и цен на данные виды продукции.</a:t>
            </a:r>
          </a:p>
          <a:p>
            <a:endParaRPr lang="ru-RU" dirty="0"/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844824"/>
            <a:ext cx="3300413" cy="3672408"/>
          </a:xfrm>
        </p:spPr>
      </p:pic>
    </p:spTree>
    <p:extLst>
      <p:ext uri="{BB962C8B-B14F-4D97-AF65-F5344CB8AC3E}">
        <p14:creationId xmlns:p14="http://schemas.microsoft.com/office/powerpoint/2010/main" val="2264957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67944" y="2132856"/>
            <a:ext cx="4995862" cy="2152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769000" y="0"/>
            <a:ext cx="2298634" cy="6525344"/>
          </a:xfrm>
        </p:spPr>
        <p:txBody>
          <a:bodyPr>
            <a:normAutofit fontScale="47500" lnSpcReduction="20000"/>
          </a:bodyPr>
          <a:lstStyle/>
          <a:p>
            <a:r>
              <a:rPr lang="ru-RU" sz="2000" dirty="0"/>
              <a:t>1) </a:t>
            </a:r>
            <a:r>
              <a:rPr lang="ru-RU" sz="2000" dirty="0">
                <a:solidFill>
                  <a:schemeClr val="tx1"/>
                </a:solidFill>
              </a:rPr>
              <a:t>Стратегия роста фирмы на основе трехуровневого анализа, который проводится в следующей последовательности</a:t>
            </a:r>
          </a:p>
          <a:p>
            <a:r>
              <a:rPr lang="ru-RU" sz="2000" dirty="0">
                <a:solidFill>
                  <a:schemeClr val="tx1"/>
                </a:solidFill>
              </a:rPr>
              <a:t>Первый уровень: интенсивный рост – данная стратегия оправдана, если фирма не до конца использовала присущие ее товарам и рынкам возможности. Для выявления возможностей интенсивного роста используется матрица по товарам и рынкам, которая указывает на три разновидности такого роста (рисунок 29). а) глубокое внедрение на рынок – оно эффективно, когда рынок растет и насыщается. Фирма должна найти пути сбыта существующих товаров на прежних рынках с помощью более агрессивного маркетинга.</a:t>
            </a:r>
          </a:p>
          <a:p>
            <a:r>
              <a:rPr lang="ru-RU" sz="2000" dirty="0">
                <a:solidFill>
                  <a:schemeClr val="tx1"/>
                </a:solidFill>
              </a:rPr>
              <a:t>б) расширение границ рынка  эффективно, если местная фирма стремится расширить сферу деятельности благодаря внедрению существующих товаров на новые рынки.</a:t>
            </a:r>
          </a:p>
          <a:p>
            <a:r>
              <a:rPr lang="ru-RU" sz="2000" dirty="0">
                <a:solidFill>
                  <a:schemeClr val="tx1"/>
                </a:solidFill>
              </a:rPr>
              <a:t>в) совершенствование товара заключается в попытках фирмы увеличить сбыт за счет создания новых или усовершенствования товаров для ныне существующих рынков.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6966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Второй уровень: интеграционный рост –  он оправдан, если у СХП прочные позиции на рынке и фирма может получить дополнительные выгоды в рамках данной отрасли. Здесь можно наметить следующие три пути развития: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а) регрессивная интеграция –  это когда фирма стремится поставить под контроль всех поставщиков;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б) прогрессивная интеграция –  это когда фирма стремится поставить под контроль или заполучить систему распределения (обе эти стратегии а) и б) в совокупности образуют вертикальную маркетинговую систему);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в) горизонтальная интеграция –  это когда фирма стремится поставить под контроль или заполучить ряд предприятий конкурентов (это горизонтальная маркетинговая система).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585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2276872"/>
            <a:ext cx="4995862" cy="2339728"/>
          </a:xfrm>
        </p:spPr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769000" y="116632"/>
            <a:ext cx="2298634" cy="6696744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Третий уровень: </a:t>
            </a:r>
            <a:r>
              <a:rPr lang="ru-RU" dirty="0" err="1"/>
              <a:t>диверсификационный</a:t>
            </a:r>
            <a:r>
              <a:rPr lang="ru-RU" dirty="0"/>
              <a:t> рост – он оправдан, если отрасль не дает возможности фирме для дальнейшего роста или он ее не устраивает. На рисунке 17 в четвертом квадранте показана данная стратегия. </a:t>
            </a:r>
          </a:p>
          <a:p>
            <a:r>
              <a:rPr lang="ru-RU" dirty="0"/>
              <a:t>2) Модель Портера</a:t>
            </a:r>
          </a:p>
          <a:p>
            <a:r>
              <a:rPr lang="ru-RU" dirty="0"/>
              <a:t>Эта модель исходит из положения, что для получения больших прибылей фирма должна иметь сильную позицию по отношению к конкурентам за счет низких издержек, уникальности (незаменимости) предложения и объема обработки рынка. То есть здесь как крупные фирмы, так и малые имеют равный шанс достичь требуемого уровня рентабельности. А также наличие средней позиции - попасть «в яму». Чтобы ее ликвидировать, надо сконцентрировать свою стратегию на одном сегменте (рисунок 29).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9917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51920" y="2636912"/>
            <a:ext cx="4995862" cy="22402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769000" y="620688"/>
            <a:ext cx="2298634" cy="5904656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3) Матрица «Бостон Консалтинг Групп» (БКГ)</a:t>
            </a:r>
          </a:p>
          <a:p>
            <a:r>
              <a:rPr lang="ru-RU" dirty="0"/>
              <a:t>Эта матрица позволяет компании классифицировать каждое из своих СХП по доли на рынке относительно конкурентов и темпам годового роста отрасли. Она основывается на  концепции жизненного цикла продукции (ЖЦП) и концепции кривой опыта. Последняя исходит из положения, что при удвоении объемов производства затраты на единицу продукции снижаются на 30% (она получена опытным путем).</a:t>
            </a:r>
          </a:p>
          <a:p>
            <a:r>
              <a:rPr lang="ru-RU" dirty="0"/>
              <a:t>Многие специалисты считают, что абсолютный показатель доли на рынке здесь имеет второстепенное значение и в качестве точки отсчета используют рынки 2–х или 4–х самых крупных компаний конкурентов. А уже на их базе определяются показатели относительной доли на рынке (рисунок 32).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3198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35896" y="1340768"/>
            <a:ext cx="4995862" cy="4289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769000" y="116632"/>
            <a:ext cx="2298634" cy="6552728"/>
          </a:xfrm>
        </p:spPr>
        <p:txBody>
          <a:bodyPr>
            <a:normAutofit fontScale="62500" lnSpcReduction="20000"/>
          </a:bodyPr>
          <a:lstStyle/>
          <a:p>
            <a:r>
              <a:rPr lang="ru-RU" dirty="0"/>
              <a:t>4) Матрица привлекательности для рынка и эффективности предпринимательства</a:t>
            </a:r>
          </a:p>
          <a:p>
            <a:r>
              <a:rPr lang="ru-RU" dirty="0"/>
              <a:t>В предыдущих подходах А; Б; В; использовались одномерные координаты:</a:t>
            </a:r>
          </a:p>
          <a:p>
            <a:r>
              <a:rPr lang="ru-RU" dirty="0"/>
              <a:t>А – товары и рынки;</a:t>
            </a:r>
          </a:p>
          <a:p>
            <a:r>
              <a:rPr lang="ru-RU" dirty="0"/>
              <a:t>Б – рентабельность и доля на рынке;</a:t>
            </a:r>
          </a:p>
          <a:p>
            <a:r>
              <a:rPr lang="ru-RU" dirty="0"/>
              <a:t>В – темпы роста отрасли и доля на рынке;</a:t>
            </a:r>
          </a:p>
          <a:p>
            <a:r>
              <a:rPr lang="ru-RU" dirty="0"/>
              <a:t>В данной матрице эти две координаты будут многомерными, то есть оценивается по нескольким показателям одновременно. В таблице 22 и на рисунке 21 приведен пример ее использования.</a:t>
            </a:r>
          </a:p>
          <a:p>
            <a:r>
              <a:rPr lang="ru-RU" dirty="0"/>
              <a:t>Здесь каждое СХП оценивается с точки зрения двух факторов:</a:t>
            </a:r>
          </a:p>
          <a:p>
            <a:r>
              <a:rPr lang="ru-RU" dirty="0"/>
              <a:t>а)  деловая активность для отрасли (притягательность);</a:t>
            </a:r>
          </a:p>
          <a:p>
            <a:r>
              <a:rPr lang="ru-RU" dirty="0"/>
              <a:t>б)  эффективность предпринимательства для компании.</a:t>
            </a:r>
          </a:p>
          <a:p>
            <a:r>
              <a:rPr lang="ru-RU" dirty="0"/>
              <a:t>Если один из этих факторов отсутствует, то результаты будут безуспешными.</a:t>
            </a:r>
          </a:p>
          <a:p>
            <a:r>
              <a:rPr lang="ru-RU" dirty="0"/>
              <a:t>На рисунке 21 показано семь СХП, которые получены по аналогии с СХП, обозначенное индексом «А».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9161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5) Программа воздействия рыночной стратегии на прибыль (PIMS)</a:t>
            </a:r>
          </a:p>
          <a:p>
            <a:r>
              <a:rPr lang="ru-RU" dirty="0"/>
              <a:t>Эта модель позволяет установить взаимосвязь между различными параметрами, которые оценивают работу фирмы. Она содержит около тридцати  переменных, позволяющих выявить 67% факторов успеха компании – это показали результаты эмпирических исследований.</a:t>
            </a:r>
          </a:p>
          <a:p>
            <a:r>
              <a:rPr lang="ru-RU" dirty="0"/>
              <a:t>Информация о каждом СХП при этом собирается и </a:t>
            </a:r>
            <a:r>
              <a:rPr lang="ru-RU" dirty="0" err="1"/>
              <a:t>агрегируется</a:t>
            </a:r>
            <a:r>
              <a:rPr lang="ru-RU" dirty="0"/>
              <a:t> по отраслям. Здесь, как и в предыдущей модели, рассматриваются две многомерные координаты.</a:t>
            </a:r>
          </a:p>
          <a:p>
            <a:r>
              <a:rPr lang="ru-RU" dirty="0"/>
              <a:t>Доход от инвестиций. На него больше всего влияют следующие факторы:</a:t>
            </a:r>
          </a:p>
          <a:p>
            <a:r>
              <a:rPr lang="ru-RU" dirty="0"/>
              <a:t>а) относительная доля на рынке трех  ведущих конкурентов;</a:t>
            </a:r>
          </a:p>
          <a:p>
            <a:r>
              <a:rPr lang="ru-RU" dirty="0"/>
              <a:t>б) стоимость, добавленная компанией (то есть является она лидером, либо ее вес незначительный);</a:t>
            </a:r>
          </a:p>
          <a:p>
            <a:r>
              <a:rPr lang="ru-RU" dirty="0"/>
              <a:t>в) рост отрасли (на каком этапе ЖЦП находится СХП);</a:t>
            </a:r>
          </a:p>
          <a:p>
            <a:r>
              <a:rPr lang="ru-RU" dirty="0"/>
              <a:t>г) качество продукции;</a:t>
            </a:r>
          </a:p>
          <a:p>
            <a:r>
              <a:rPr lang="ru-RU" dirty="0"/>
              <a:t>д) уровень инноваций.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8044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r>
              <a:rPr lang="ru-RU" sz="1200" b="1" dirty="0"/>
              <a:t>Движение денежных средств.</a:t>
            </a:r>
            <a:endParaRPr lang="ru-RU" sz="1200" dirty="0"/>
          </a:p>
          <a:p>
            <a:r>
              <a:rPr lang="ru-RU" sz="1200" dirty="0"/>
              <a:t>а) растущий рынок требует от компании средств, так как их (инвестиции) постоянно надо вкладывать в его развитие.</a:t>
            </a:r>
          </a:p>
          <a:p>
            <a:r>
              <a:rPr lang="ru-RU" sz="1200" dirty="0"/>
              <a:t>б) относительно высокая доля на рынке улучшает их поступление.</a:t>
            </a:r>
          </a:p>
          <a:p>
            <a:r>
              <a:rPr lang="ru-RU" sz="1200" i="1" dirty="0"/>
              <a:t>Информация затем направляется заказчику в следующей форме.</a:t>
            </a:r>
            <a:endParaRPr lang="ru-RU" sz="1200" dirty="0"/>
          </a:p>
          <a:p>
            <a:r>
              <a:rPr lang="ru-RU" sz="1200" dirty="0"/>
              <a:t>а) стандартные сообщения – информация о среднем доходе от инвестиции, конкуренции, технологии и структуре издержек.</a:t>
            </a:r>
          </a:p>
          <a:p>
            <a:r>
              <a:rPr lang="ru-RU" sz="1200" dirty="0"/>
              <a:t>б) сообщения по анализу стратегий – здесь делается описание изменений в стратегии (их динамика) на короткий и длительный периоды таких характеристик, как рентабельность капитала и движение наличных средств.</a:t>
            </a:r>
          </a:p>
          <a:p>
            <a:r>
              <a:rPr lang="ru-RU" sz="1200" dirty="0"/>
              <a:t>в) сообщение об оптимальных  стратегиях – излагаются стратегии, которые показывают максимальный результат.</a:t>
            </a:r>
          </a:p>
          <a:p>
            <a:r>
              <a:rPr lang="ru-RU" sz="1200" dirty="0"/>
              <a:t>г) сравнительные сообщения – анализируются применения схожих у конкурентов (удачливых и неудачливых) стратегий</a:t>
            </a:r>
            <a:endParaRPr lang="ru-RU" sz="1200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25000" lnSpcReduction="20000"/>
          </a:bodyPr>
          <a:lstStyle/>
          <a:p>
            <a:r>
              <a:rPr lang="ru-RU" sz="4200" b="1" dirty="0"/>
              <a:t>Тактическое планирование и контроль</a:t>
            </a:r>
            <a:endParaRPr lang="ru-RU" sz="4200" dirty="0"/>
          </a:p>
          <a:p>
            <a:r>
              <a:rPr lang="ru-RU" sz="4200" i="1" dirty="0"/>
              <a:t>Тактика </a:t>
            </a:r>
            <a:r>
              <a:rPr lang="ru-RU" sz="4200" dirty="0"/>
              <a:t>– это набор конкретных действий, выполняемых с целью реализации заданной маркетинговой стратегии. Фактически это достижение промежуточных целей, но здесь необходимо учитывать последовательность проведения тех или иных мероприятий, правильно выбирать время и первенствовать на рынке, то есть использовать принцип «дерева целей».</a:t>
            </a:r>
          </a:p>
          <a:p>
            <a:r>
              <a:rPr lang="ru-RU" sz="4200" dirty="0" smtClean="0"/>
              <a:t>В </a:t>
            </a:r>
            <a:r>
              <a:rPr lang="ru-RU" sz="4200" dirty="0"/>
              <a:t>принципе маркетинговый контроль можно разбить на три составляющих:</a:t>
            </a:r>
          </a:p>
          <a:p>
            <a:r>
              <a:rPr lang="ru-RU" sz="4200" dirty="0"/>
              <a:t>1) </a:t>
            </a:r>
            <a:r>
              <a:rPr lang="ru-RU" sz="4200" i="1" dirty="0"/>
              <a:t>Контроль за выполнение годовых планов</a:t>
            </a:r>
            <a:r>
              <a:rPr lang="ru-RU" sz="4200" dirty="0"/>
              <a:t>, об этом уже говорили выше. Его осуществляют руководители среднего и высшего звена, используя такие методы, как:</a:t>
            </a:r>
          </a:p>
          <a:p>
            <a:r>
              <a:rPr lang="ru-RU" sz="4200" dirty="0"/>
              <a:t>– анализ возможного сбыта;</a:t>
            </a:r>
          </a:p>
          <a:p>
            <a:r>
              <a:rPr lang="ru-RU" sz="4200" dirty="0"/>
              <a:t>– анализ доли на рынке;</a:t>
            </a:r>
          </a:p>
          <a:p>
            <a:r>
              <a:rPr lang="ru-RU" sz="4200" dirty="0"/>
              <a:t>– анализ затрат на маркетинг и сбыт;</a:t>
            </a:r>
          </a:p>
          <a:p>
            <a:r>
              <a:rPr lang="ru-RU" sz="4200" dirty="0"/>
              <a:t>– наблюдение за отношением клиентов (жалобы, предложения и т.д.);</a:t>
            </a:r>
          </a:p>
          <a:p>
            <a:r>
              <a:rPr lang="ru-RU" sz="4200" dirty="0"/>
              <a:t>– корректировка планов.</a:t>
            </a:r>
          </a:p>
          <a:p>
            <a:r>
              <a:rPr lang="ru-RU" sz="4200" dirty="0"/>
              <a:t>2) </a:t>
            </a:r>
            <a:r>
              <a:rPr lang="ru-RU" sz="4200" i="1" dirty="0"/>
              <a:t>Контроль прибыльности</a:t>
            </a:r>
            <a:r>
              <a:rPr lang="ru-RU" sz="4200" dirty="0"/>
              <a:t> – внутрифирменная ревизия, ее проводят: контролер по маркетингу, аудитор и другие. Здесь определяется:  какие СХП зарабатывают деньги, а какие терпят убытки и принимается решение о их ликвидации.</a:t>
            </a:r>
          </a:p>
          <a:p>
            <a:r>
              <a:rPr lang="ru-RU" sz="4200" dirty="0"/>
              <a:t>3) </a:t>
            </a:r>
            <a:r>
              <a:rPr lang="ru-RU" sz="4200" i="1" dirty="0"/>
              <a:t>Стратегический контроль</a:t>
            </a:r>
            <a:r>
              <a:rPr lang="ru-RU" sz="4200" dirty="0"/>
              <a:t>, его проводят высшее руководство и служба маркетинга. При этом выявляются лучшие маркетинговые возможности, которые может использовать фирма и проверяется их эффективность. Для этого проводится ситуационный анализ.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7364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/>
              <a:t>ВОПРОСЫ ДЛЯ САМОКОНТРОЛЯ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b="1" dirty="0"/>
              <a:t> </a:t>
            </a:r>
            <a:endParaRPr lang="ru-RU" dirty="0"/>
          </a:p>
          <a:p>
            <a:r>
              <a:rPr lang="ru-RU" dirty="0"/>
              <a:t>1. Что означает слово «стратегия»?</a:t>
            </a:r>
          </a:p>
          <a:p>
            <a:r>
              <a:rPr lang="ru-RU" dirty="0"/>
              <a:t>2. Чем стратегическое планирование отличается от долгосрочного? В чем его преимущество?</a:t>
            </a:r>
          </a:p>
          <a:p>
            <a:r>
              <a:rPr lang="ru-RU" dirty="0"/>
              <a:t>3. Назовите основные этапы СП и дайте кратко характеристику каждому из них.</a:t>
            </a:r>
          </a:p>
          <a:p>
            <a:r>
              <a:rPr lang="ru-RU" dirty="0"/>
              <a:t>4. Какие бывают цели при стратегическом планировании?</a:t>
            </a:r>
          </a:p>
          <a:p>
            <a:r>
              <a:rPr lang="ru-RU" dirty="0"/>
              <a:t>5.Что такое СХП? Дайте ему характеристику.</a:t>
            </a:r>
          </a:p>
          <a:p>
            <a:r>
              <a:rPr lang="ru-RU" dirty="0"/>
              <a:t>6.Что собой представляет циклическая схема управления фирмой?</a:t>
            </a:r>
          </a:p>
          <a:p>
            <a:r>
              <a:rPr lang="ru-RU" dirty="0"/>
              <a:t>7. Перечислите основные стратегические подходы (матрицы) и дайте им краткую характеристику.</a:t>
            </a:r>
          </a:p>
          <a:p>
            <a:r>
              <a:rPr lang="ru-RU" dirty="0"/>
              <a:t>8.При каком (их) подходе (ах) используются многомерные координаты?</a:t>
            </a:r>
          </a:p>
          <a:p>
            <a:r>
              <a:rPr lang="ru-RU" dirty="0"/>
              <a:t>9.В чем уникальность моделей Портера и БКГ?</a:t>
            </a:r>
          </a:p>
          <a:p>
            <a:r>
              <a:rPr lang="ru-RU" dirty="0"/>
              <a:t>10. Дайте характеристику </a:t>
            </a:r>
            <a:r>
              <a:rPr lang="ru-RU" dirty="0" err="1"/>
              <a:t>трехуровнему</a:t>
            </a:r>
            <a:r>
              <a:rPr lang="ru-RU" dirty="0"/>
              <a:t> анализу. Приведите примеры.</a:t>
            </a:r>
          </a:p>
          <a:p>
            <a:r>
              <a:rPr lang="x-none"/>
              <a:t> </a:t>
            </a:r>
            <a:endParaRPr lang="ru-RU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6098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/>
              <a:t>ВОПРОСЫ СЕМИНАРСКОГО ЗАНЯТИЯ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ctr"/>
            <a:r>
              <a:rPr lang="ru-RU" dirty="0" smtClean="0"/>
              <a:t>                   </a:t>
            </a:r>
            <a:r>
              <a:rPr lang="ru-RU" dirty="0"/>
              <a:t>«ОСОБЕНОСТИ СТРАТЕГИЧЕСКОГО ПЛАНИРОВАНИЯ»</a:t>
            </a:r>
          </a:p>
          <a:p>
            <a:endParaRPr lang="ru-RU" dirty="0"/>
          </a:p>
          <a:p>
            <a:r>
              <a:rPr lang="ru-RU" dirty="0"/>
              <a:t>1.Конкурентоспособность как основа стратегии маркетинга.</a:t>
            </a:r>
          </a:p>
          <a:p>
            <a:r>
              <a:rPr lang="ru-RU" dirty="0"/>
              <a:t>Контент: понятие конкурентоспособности,  понятие конкурентоспособности товара, понятие конкурентоспособности фирмы, классификацию конкурентных стратегий.</a:t>
            </a:r>
          </a:p>
          <a:p>
            <a:r>
              <a:rPr lang="ru-RU" dirty="0"/>
              <a:t>2. Разработка маркетинговой стратегии компании.</a:t>
            </a:r>
          </a:p>
          <a:p>
            <a:r>
              <a:rPr lang="ru-RU" dirty="0"/>
              <a:t>Контент: понятие и роль стратегии маркетинга, основные этапы разработки стратегии, схему взаимодействия методических инструментов при разработке стратегии маркетинга.  	</a:t>
            </a:r>
            <a:endParaRPr lang="en-US" dirty="0" smtClean="0"/>
          </a:p>
          <a:p>
            <a:r>
              <a:rPr lang="ru-RU" dirty="0" smtClean="0"/>
              <a:t>3</a:t>
            </a:r>
            <a:r>
              <a:rPr lang="ru-RU" dirty="0"/>
              <a:t>. Базовые маркетинговые стратегии.</a:t>
            </a:r>
          </a:p>
          <a:p>
            <a:r>
              <a:rPr lang="ru-RU" dirty="0"/>
              <a:t>Контент: классификацию базовых маркетинговых стратегий, сущность и типы стратегий роста.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8379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/>
              <a:t>ТЕМАТИКА  РЕФЕРАТОВ И ДОКЛАДОВ</a:t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ru-RU" dirty="0"/>
          </a:p>
          <a:p>
            <a:r>
              <a:rPr lang="ru-RU" dirty="0"/>
              <a:t>1. Матрица </a:t>
            </a:r>
            <a:r>
              <a:rPr lang="ru-RU" dirty="0" err="1"/>
              <a:t>Ардур</a:t>
            </a:r>
            <a:r>
              <a:rPr lang="ru-RU" dirty="0"/>
              <a:t> Д. </a:t>
            </a:r>
            <a:r>
              <a:rPr lang="ru-RU" dirty="0" err="1"/>
              <a:t>Литл</a:t>
            </a:r>
            <a:r>
              <a:rPr lang="ru-RU" dirty="0"/>
              <a:t> – роль и место в стратегическом маркетинге.</a:t>
            </a:r>
          </a:p>
          <a:p>
            <a:r>
              <a:rPr lang="ru-RU" dirty="0"/>
              <a:t>2. </a:t>
            </a:r>
            <a:r>
              <a:rPr lang="ru-RU" dirty="0" err="1"/>
              <a:t>Benchmarking</a:t>
            </a:r>
            <a:r>
              <a:rPr lang="ru-RU" dirty="0"/>
              <a:t> – роль и место в стратегическом маркетинге.</a:t>
            </a:r>
          </a:p>
          <a:p>
            <a:r>
              <a:rPr lang="ru-RU" dirty="0"/>
              <a:t>3.	Методы стратегического анализа при разработке стратегии развития. </a:t>
            </a:r>
          </a:p>
          <a:p>
            <a:r>
              <a:rPr lang="ru-RU" dirty="0"/>
              <a:t>4.	Стратегии роста как залог успеха малых и средних фирм. </a:t>
            </a:r>
          </a:p>
          <a:p>
            <a:r>
              <a:rPr lang="ru-RU" dirty="0"/>
              <a:t>     	5. Стратегический и операционный маркетинг на фирме (на реальном примере). </a:t>
            </a:r>
          </a:p>
          <a:p>
            <a:r>
              <a:rPr lang="ru-RU" dirty="0"/>
              <a:t>6. Стратегический маркетинг в различных отраслях (отраслевой маркетинг).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5556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33</TotalTime>
  <Words>2075</Words>
  <Application>Microsoft Office PowerPoint</Application>
  <PresentationFormat>Экран (4:3)</PresentationFormat>
  <Paragraphs>137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Исполнительная</vt:lpstr>
      <vt:lpstr>СТРАТЕГИЧЕСКОЕ ПЛАНИРОВАНИЕ</vt:lpstr>
      <vt:lpstr>Особенности стратегического маркетинга</vt:lpstr>
      <vt:lpstr>Стратегическое планирование</vt:lpstr>
      <vt:lpstr>Преимущества от стратегического планирования заключаются в следующем: </vt:lpstr>
      <vt:lpstr>Этапы стратегического планирования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ВОПРОСЫ ДЛЯ САМОКОНТРОЛЯ  </vt:lpstr>
      <vt:lpstr>ВОПРОСЫ СЕМИНАРСКОГО ЗАНЯТИЯ </vt:lpstr>
      <vt:lpstr>ТЕМАТИКА  РЕФЕРАТОВ И ДОКЛАДОВ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СТРАТЕГИЧЕСКОЕ ПЛАНИРОВАНИЕ</dc:title>
  <dc:creator>Ельдар Карлов</dc:creator>
  <cp:lastModifiedBy>Данияр</cp:lastModifiedBy>
  <cp:revision>6</cp:revision>
  <dcterms:created xsi:type="dcterms:W3CDTF">2019-11-28T15:08:52Z</dcterms:created>
  <dcterms:modified xsi:type="dcterms:W3CDTF">2019-11-28T15:43:23Z</dcterms:modified>
</cp:coreProperties>
</file>